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5" r:id="rId10"/>
    <p:sldId id="266" r:id="rId11"/>
    <p:sldId id="273" r:id="rId12"/>
    <p:sldId id="272" r:id="rId13"/>
    <p:sldId id="271" r:id="rId14"/>
    <p:sldId id="270" r:id="rId15"/>
    <p:sldId id="269" r:id="rId16"/>
    <p:sldId id="268" r:id="rId17"/>
    <p:sldId id="274" r:id="rId18"/>
    <p:sldId id="26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AC2AF3-A027-3162-57CE-D60336610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D28CCD-A48A-8E71-85C9-AE8C0A6FBC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459389-E2CE-F9E0-E768-7EEE9D911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346D-DCD3-4B2A-ACD6-B28E4455126F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D0110-1834-9FF6-9F87-85E0BCFFD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F4160-426F-B079-B1BE-5DBA28C1B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2D9D-C410-453E-8CB6-03841A99F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760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33F60-6571-C1BA-5483-B5DC216F0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12F515-DB8F-583A-527A-9781C88689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B7E9C7-C9E2-A7BF-82E5-F667262DE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346D-DCD3-4B2A-ACD6-B28E4455126F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3C5BB-EEC2-C4FC-C166-01D041D94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54139-2D75-5E35-AD78-A964FDBDD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2D9D-C410-453E-8CB6-03841A99F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504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E026AE-FCA5-D7F0-0C05-D9E1CFC04B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5D5E44-ADCD-C44B-EE9B-4DDA3E687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C6BDA-EFCA-71FF-354A-277B78B45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346D-DCD3-4B2A-ACD6-B28E4455126F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FBCAF-FD69-012A-E132-4A891765C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99798-B7E4-5A45-A9F3-85C62EA87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2D9D-C410-453E-8CB6-03841A99F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861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94D54-6B97-EB7E-7EA6-7C57AE979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0EC1B-103D-C66E-3DBE-926B24BA0D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02DA5-D8C6-7D5C-C00B-5715C2B74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346D-DCD3-4B2A-ACD6-B28E4455126F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0ADB5-546F-3047-0C43-F04E36483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E2297-64BC-E9DD-A71F-BB7FB8F65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2D9D-C410-453E-8CB6-03841A99F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707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A543D-1DC4-A08F-7407-69F78C1E1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840420-6FBC-DEF4-730C-A5F16D630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02D92-2489-B8A7-B5A6-BA63B719C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346D-DCD3-4B2A-ACD6-B28E4455126F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20417A-9B45-596A-C768-BA36FF193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E42996-8724-9A8A-2D9D-5BE9F96DD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2D9D-C410-453E-8CB6-03841A99F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036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500BC-E437-5AE3-9106-06631BD07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6573F2-239F-7039-3B01-372FA7AC80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BB4915-53FC-3EDE-F47D-F825E5051B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1BF809-A72C-D9A5-C577-6293D2D98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346D-DCD3-4B2A-ACD6-B28E4455126F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EAFE82-AFF3-DCDF-8968-4F33C83F6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FBA426-9204-9E1F-9A60-8BC0E5833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2D9D-C410-453E-8CB6-03841A99F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192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7C86F-9C18-FE79-8507-609238381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29E88C-8551-ED69-08EA-0B01362B4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8B4CD-1F4D-CE7D-5A06-4039ABB101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82E72C-71B4-935F-A139-7D84E15994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69F268-7D7C-C69C-996E-B80437573C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2EFB3F-11DE-39E2-C7A8-77A612A6A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346D-DCD3-4B2A-ACD6-B28E4455126F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6994C9-422F-40B8-33A4-41FA2DEF1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33C3EF-90DE-C533-9A5E-B3BF724BD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2D9D-C410-453E-8CB6-03841A99F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862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07CE5-E333-3C1B-8FE6-69CDDBB95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9EC68B-0F78-7B4C-531A-2236B2B69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346D-DCD3-4B2A-ACD6-B28E4455126F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0B17CE-0991-B0C6-598C-99A04A0AC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C15C2A-0FD4-6E44-0C24-FE318174F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2D9D-C410-453E-8CB6-03841A99F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76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AB1CD3-1120-66EF-7B16-8593A51D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346D-DCD3-4B2A-ACD6-B28E4455126F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6C7A6D-13F3-1A97-AA49-0CF1A5FFD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3E4D80-3858-255B-727D-C8716B54C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2D9D-C410-453E-8CB6-03841A99F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762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18669-F157-CF09-B74D-D1E270F9D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B2116-97D3-FF88-A691-BD375DC69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AB5E09-976D-2430-8F2A-D2DD70BE45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D685A4-1A7F-A29B-735F-04ABE4194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346D-DCD3-4B2A-ACD6-B28E4455126F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5AB9E5-4DF6-5B0C-B48A-40D045E4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4BC70-8EF4-A192-5760-A791F127D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2D9D-C410-453E-8CB6-03841A99F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364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6D4B5-6B70-1C30-A4F1-E14B51820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F1F8B6-E0BF-C203-CB46-0FDB3AD26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621CB5-A463-0F4F-E5B1-AF912B7AEE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7CC041-C2F3-2419-13C5-7782998FC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D346D-DCD3-4B2A-ACD6-B28E4455126F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65F3F9-F5A1-5731-93C4-8FA7646F1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D1BAF0-82E5-98B6-7A2A-CEFEE901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82D9D-C410-453E-8CB6-03841A99F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062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0869E6-491C-63AB-6E59-F800432FA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5FD9C-77C3-14C4-F8FF-59AD0CB82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909F5-1466-4E1F-9A96-87A9609EC3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AD346D-DCD3-4B2A-ACD6-B28E4455126F}" type="datetimeFigureOut">
              <a:rPr lang="en-US" smtClean="0"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1315A-72FA-1B2F-255B-E3DE691FB3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12A09-CCFC-E703-47BE-1EF4EABC78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E82D9D-C410-453E-8CB6-03841A99F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847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0922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383144D-AABA-76EB-A81E-760DEFC74C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18E7A-9673-8135-9F95-EAED50B42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Expo Sponsor </a:t>
            </a:r>
            <a:r>
              <a:rPr lang="en-US" sz="3200" b="1" dirty="0"/>
              <a:t>(</a:t>
            </a:r>
            <a:r>
              <a:rPr lang="en-US" sz="2800" b="1" dirty="0"/>
              <a:t>Platinum</a:t>
            </a:r>
            <a:r>
              <a:rPr lang="en-US" sz="3200" b="1" dirty="0"/>
              <a:t> </a:t>
            </a:r>
            <a:r>
              <a:rPr lang="en-US" sz="2800" b="1" dirty="0"/>
              <a:t>Level</a:t>
            </a:r>
            <a:r>
              <a:rPr lang="en-US" sz="3200" b="1" dirty="0"/>
              <a:t>)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EBC0CA-6E4B-E52E-CA0C-54B85445BC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Booth Space: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Premium booth space within the expo.</a:t>
            </a:r>
          </a:p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Logo Recognition: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Logo placement on expo-related marketing materials, including the event website and expo map. announcements.</a:t>
            </a:r>
          </a:p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Signage:</a:t>
            </a: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Inclusion in expo signage.</a:t>
            </a:r>
          </a:p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Website Recognition:</a:t>
            </a:r>
            <a:r>
              <a:rPr lang="en-US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Logo and link on event website.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25175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9322084-E85F-B226-3B10-B8BB80E31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E39B9-7C58-A6F9-8727-C8FBAF2E0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Session Sponsor </a:t>
            </a:r>
            <a:r>
              <a:rPr lang="en-US" sz="2800" b="1" dirty="0"/>
              <a:t>(Gold Level)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EA3E9-1B42-27E1-10D9-E1D45F95EC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Session Sponsorship</a:t>
            </a:r>
            <a:r>
              <a:rPr lang="en-US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Sponsor a specific workshop or conference session. This includes:</a:t>
            </a:r>
          </a:p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Opportunity</a:t>
            </a:r>
            <a:r>
              <a:rPr lang="en-US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conduct session or introduce the speaker/session.</a:t>
            </a:r>
          </a:p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Branding</a:t>
            </a:r>
            <a:r>
              <a:rPr lang="en-US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within the session room.</a:t>
            </a:r>
          </a:p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Recognition</a:t>
            </a:r>
            <a:r>
              <a:rPr lang="en-US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the conference program.</a:t>
            </a:r>
          </a:p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Logo Recognition:</a:t>
            </a:r>
            <a:r>
              <a:rPr lang="en-US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Logo placement on session-related materials, including the event program and website.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Signage:</a:t>
            </a:r>
            <a:r>
              <a:rPr lang="en-US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Inclusion in conference signage.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Website Recognition:</a:t>
            </a:r>
            <a:r>
              <a:rPr lang="en-US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Logo and link on event website.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43119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6F8BA4-6E27-9336-7FE0-D20494BD7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51222-967F-5C8C-8E20-F2FB80233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Maker’s Mart Sponsor </a:t>
            </a:r>
            <a:r>
              <a:rPr lang="en-US" sz="2800" b="1" dirty="0"/>
              <a:t>(Silver Level)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FCB186-7841-5EAD-6149-1B15EA72CA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2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Branding: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Your company logo will be displayed in the Maker's Mart area.</a:t>
            </a:r>
          </a:p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2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Signage: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Prominent signage within the Maker's Mart.</a:t>
            </a:r>
          </a:p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2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Recognition: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Verbal recognition during event announcements related to the Maker's Mart.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Website Recognition: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Logo and link on event website.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Sell:</a:t>
            </a:r>
            <a:r>
              <a:rPr lang="en-US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Opportunity to have a booth/table in the Maker's Mart area (if applicable)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81300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0AB6F8-788F-2930-C8A6-618736F8A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5E0DB-2303-8F20-1F14-24712B618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Food Truck Sponsor </a:t>
            </a:r>
            <a:r>
              <a:rPr lang="en-US" sz="2800" b="1" dirty="0"/>
              <a:t>(Silver Level)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FFAF1-5751-A0D8-CADF-CFED6DE5C0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32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Branding: </a:t>
            </a:r>
            <a:r>
              <a:rPr lang="en-US" sz="3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Your company logo will be displayed in the food truck area.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32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Signage:</a:t>
            </a:r>
            <a:r>
              <a:rPr lang="en-US" sz="3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Prominent signage within the Food Truck area.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32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Website Recognition:</a:t>
            </a:r>
            <a:r>
              <a:rPr lang="en-US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Logo and link on event website.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2756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C4180D-6FE1-E5ED-33B9-F20D1570D7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D1FC8-724C-5042-DA20-F0C63790D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Job Board Sponsor </a:t>
            </a:r>
            <a:r>
              <a:rPr lang="en-US" sz="2800" b="1" dirty="0"/>
              <a:t>(Silver Level)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AB475-5524-6CB2-9E6A-F6161ACBE9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9651"/>
            <a:ext cx="10515600" cy="4351338"/>
          </a:xfrm>
        </p:spPr>
        <p:txBody>
          <a:bodyPr>
            <a:normAutofit/>
          </a:bodyPr>
          <a:lstStyle/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2400" b="1" dirty="0"/>
              <a:t>Branding: </a:t>
            </a:r>
            <a:r>
              <a:rPr lang="en-US" sz="2400" dirty="0"/>
              <a:t>Your company logo will be featured on the online job board platform.</a:t>
            </a:r>
          </a:p>
          <a:p>
            <a:pPr marL="342900" marR="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en-US" sz="2400" b="1" dirty="0"/>
              <a:t>Recognition: </a:t>
            </a:r>
            <a:r>
              <a:rPr lang="en-US" sz="2400" dirty="0"/>
              <a:t>Recognition as the sponsor of the job board in event communications.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b="1" dirty="0"/>
              <a:t>Enhanced Listings: </a:t>
            </a:r>
            <a:r>
              <a:rPr lang="en-US" sz="2400" dirty="0"/>
              <a:t>Opportunity to post enhanced job listings on the platform.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b="1" dirty="0"/>
              <a:t>Website Recognition: </a:t>
            </a:r>
            <a:r>
              <a:rPr lang="en-US" sz="2400" dirty="0"/>
              <a:t>Logo and link on event website.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400" b="1" dirty="0"/>
              <a:t>Job Posts: </a:t>
            </a:r>
            <a:r>
              <a:rPr lang="en-US" sz="2400" dirty="0"/>
              <a:t>Unlimited featured job board posts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81904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430F45-C0A7-7FCE-E1CC-12641AAD3E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BC197F5-5A30-2D23-76B4-71ECF192F0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1492798"/>
              </p:ext>
            </p:extLst>
          </p:nvPr>
        </p:nvGraphicFramePr>
        <p:xfrm>
          <a:off x="424016" y="694915"/>
          <a:ext cx="11343968" cy="49131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1723">
                  <a:extLst>
                    <a:ext uri="{9D8B030D-6E8A-4147-A177-3AD203B41FA5}">
                      <a16:colId xmlns:a16="http://schemas.microsoft.com/office/drawing/2014/main" val="89767931"/>
                    </a:ext>
                  </a:extLst>
                </a:gridCol>
                <a:gridCol w="1128602">
                  <a:extLst>
                    <a:ext uri="{9D8B030D-6E8A-4147-A177-3AD203B41FA5}">
                      <a16:colId xmlns:a16="http://schemas.microsoft.com/office/drawing/2014/main" val="3817181036"/>
                    </a:ext>
                  </a:extLst>
                </a:gridCol>
                <a:gridCol w="1551829">
                  <a:extLst>
                    <a:ext uri="{9D8B030D-6E8A-4147-A177-3AD203B41FA5}">
                      <a16:colId xmlns:a16="http://schemas.microsoft.com/office/drawing/2014/main" val="2260098372"/>
                    </a:ext>
                  </a:extLst>
                </a:gridCol>
                <a:gridCol w="1531675">
                  <a:extLst>
                    <a:ext uri="{9D8B030D-6E8A-4147-A177-3AD203B41FA5}">
                      <a16:colId xmlns:a16="http://schemas.microsoft.com/office/drawing/2014/main" val="2367463771"/>
                    </a:ext>
                  </a:extLst>
                </a:gridCol>
                <a:gridCol w="1330139">
                  <a:extLst>
                    <a:ext uri="{9D8B030D-6E8A-4147-A177-3AD203B41FA5}">
                      <a16:colId xmlns:a16="http://schemas.microsoft.com/office/drawing/2014/main" val="2955074601"/>
                    </a:ext>
                  </a:extLst>
                </a:gridCol>
              </a:tblGrid>
              <a:tr h="737421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bg2"/>
                          </a:solidFill>
                        </a:rPr>
                        <a:t>Sponsor Benefits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Platinum</a:t>
                      </a:r>
                    </a:p>
                    <a:p>
                      <a:r>
                        <a:rPr lang="en-US" sz="1600" dirty="0"/>
                        <a:t>$5,000+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Gold</a:t>
                      </a:r>
                    </a:p>
                    <a:p>
                      <a:pPr algn="ctr"/>
                      <a:r>
                        <a:rPr lang="en-US" sz="1600" dirty="0"/>
                        <a:t>$3,000 -$4,999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Silver</a:t>
                      </a:r>
                    </a:p>
                    <a:p>
                      <a:pPr algn="ctr"/>
                      <a:r>
                        <a:rPr lang="en-US" sz="1600" dirty="0"/>
                        <a:t>$1,000 -$2,999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Bronze</a:t>
                      </a:r>
                    </a:p>
                    <a:p>
                      <a:pPr algn="ctr"/>
                      <a:r>
                        <a:rPr lang="en-US" sz="1600" dirty="0"/>
                        <a:t>$4,99 -$999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58920"/>
                  </a:ext>
                </a:extLst>
              </a:tr>
              <a:tr h="378830">
                <a:tc>
                  <a:txBody>
                    <a:bodyPr/>
                    <a:lstStyle/>
                    <a:p>
                      <a:r>
                        <a:rPr lang="en-US" dirty="0"/>
                        <a:t>Logo on all event signage and attendee materials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5201506"/>
                  </a:ext>
                </a:extLst>
              </a:tr>
              <a:tr h="378830">
                <a:tc>
                  <a:txBody>
                    <a:bodyPr/>
                    <a:lstStyle/>
                    <a:p>
                      <a:r>
                        <a:rPr lang="en-US" dirty="0"/>
                        <a:t>Company name only listed on attendee materials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*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*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*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438534"/>
                  </a:ext>
                </a:extLst>
              </a:tr>
              <a:tr h="372728">
                <a:tc>
                  <a:txBody>
                    <a:bodyPr/>
                    <a:lstStyle/>
                    <a:p>
                      <a:r>
                        <a:rPr lang="en-US" dirty="0"/>
                        <a:t>Company name and logo on all marketing materials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489747"/>
                  </a:ext>
                </a:extLst>
              </a:tr>
              <a:tr h="3788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Company name and logo on website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*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*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884045"/>
                  </a:ext>
                </a:extLst>
              </a:tr>
              <a:tr h="378830">
                <a:tc>
                  <a:txBody>
                    <a:bodyPr/>
                    <a:lstStyle/>
                    <a:p>
                      <a:r>
                        <a:rPr lang="en-US" dirty="0"/>
                        <a:t>Company name only listed on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1317009"/>
                  </a:ext>
                </a:extLst>
              </a:tr>
              <a:tr h="354546">
                <a:tc>
                  <a:txBody>
                    <a:bodyPr/>
                    <a:lstStyle/>
                    <a:p>
                      <a:r>
                        <a:rPr lang="en-US" dirty="0"/>
                        <a:t>Dedicated social media posts and promotions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7113046"/>
                  </a:ext>
                </a:extLst>
              </a:tr>
              <a:tr h="354546">
                <a:tc>
                  <a:txBody>
                    <a:bodyPr/>
                    <a:lstStyle/>
                    <a:p>
                      <a:r>
                        <a:rPr lang="en-US" dirty="0"/>
                        <a:t>Sponsor Email Promo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251867"/>
                  </a:ext>
                </a:extLst>
              </a:tr>
              <a:tr h="354546">
                <a:tc>
                  <a:txBody>
                    <a:bodyPr/>
                    <a:lstStyle/>
                    <a:p>
                      <a:r>
                        <a:rPr lang="en-US" dirty="0"/>
                        <a:t>Inclusion in press release and event announcements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*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5754964"/>
                  </a:ext>
                </a:extLst>
              </a:tr>
              <a:tr h="354546">
                <a:tc>
                  <a:txBody>
                    <a:bodyPr/>
                    <a:lstStyle/>
                    <a:p>
                      <a:r>
                        <a:rPr lang="en-US" dirty="0"/>
                        <a:t>Include promotion materials in attendee bags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70909"/>
                  </a:ext>
                </a:extLst>
              </a:tr>
              <a:tr h="354546">
                <a:tc>
                  <a:txBody>
                    <a:bodyPr/>
                    <a:lstStyle/>
                    <a:p>
                      <a:r>
                        <a:rPr lang="en-US" dirty="0"/>
                        <a:t>Complimentary tickets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309565"/>
                  </a:ext>
                </a:extLst>
              </a:tr>
              <a:tr h="354546">
                <a:tc>
                  <a:txBody>
                    <a:bodyPr/>
                    <a:lstStyle/>
                    <a:p>
                      <a:r>
                        <a:rPr lang="en-US" dirty="0"/>
                        <a:t>Featured job posts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95592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31854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CD7861E-65A2-41E9-9419-F5B7FFD2A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A08A1-01A7-FE4F-4E2E-9B7C655E0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Additional Sponsorship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49AC0-DAB6-DC7D-4CAB-6643C79C0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08"/>
            <a:ext cx="10515600" cy="2991311"/>
          </a:xfrm>
        </p:spPr>
        <p:txBody>
          <a:bodyPr numCol="2">
            <a:normAutofit fontScale="92500" lnSpcReduction="20000"/>
          </a:bodyPr>
          <a:lstStyle/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Lanyard Sponsor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Attendee Bag Sponsor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Entertainment Sponsor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Volunteer Sponsor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en-US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Scholarship Sponsor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Mobile App Sponsor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Headshot Sponsor</a:t>
            </a:r>
          </a:p>
          <a:p>
            <a:pPr marL="0" indent="0">
              <a:buNone/>
            </a:pPr>
            <a:endParaRPr lang="en-US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0C69EE-6129-388A-46CB-2D0C99A95383}"/>
              </a:ext>
            </a:extLst>
          </p:cNvPr>
          <p:cNvSpPr txBox="1"/>
          <p:nvPr/>
        </p:nvSpPr>
        <p:spPr>
          <a:xfrm>
            <a:off x="838200" y="1769807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We are open to discussing customized sponsorship packages to meet your specific marketing goals. Additional opportunities include:</a:t>
            </a:r>
          </a:p>
        </p:txBody>
      </p:sp>
    </p:spTree>
    <p:extLst>
      <p:ext uri="{BB962C8B-B14F-4D97-AF65-F5344CB8AC3E}">
        <p14:creationId xmlns:p14="http://schemas.microsoft.com/office/powerpoint/2010/main" val="12442331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09868F3-7545-67C8-640E-76B52D3DEC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E877B-83C4-2D17-9B52-781DCD612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5503"/>
            <a:ext cx="10515600" cy="1325563"/>
          </a:xfrm>
        </p:spPr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US" sz="32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Return on Investment (ROI) for Sponsors</a:t>
            </a:r>
            <a:endParaRPr lang="en-US" sz="3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7E383-767B-40A3-0B25-3DF111E94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32908"/>
            <a:ext cx="10515600" cy="2991311"/>
          </a:xfrm>
        </p:spPr>
        <p:txBody>
          <a:bodyPr numCol="2">
            <a:normAutofit/>
          </a:bodyPr>
          <a:lstStyle/>
          <a:p>
            <a:r>
              <a:rPr lang="en-US" dirty="0"/>
              <a:t>Enhanced brand visibility and Recognition</a:t>
            </a:r>
          </a:p>
          <a:p>
            <a:r>
              <a:rPr lang="en-US" dirty="0"/>
              <a:t>Targeted marketing and audience engagement</a:t>
            </a:r>
          </a:p>
          <a:p>
            <a:r>
              <a:rPr lang="en-US" dirty="0"/>
              <a:t>Networking and relationship building</a:t>
            </a:r>
          </a:p>
          <a:p>
            <a:r>
              <a:rPr lang="en-US" dirty="0"/>
              <a:t>Lead generation and sales</a:t>
            </a:r>
          </a:p>
          <a:p>
            <a:r>
              <a:rPr lang="en-US" dirty="0"/>
              <a:t>Positive Brand association</a:t>
            </a:r>
          </a:p>
          <a:p>
            <a:r>
              <a:rPr lang="en-US" dirty="0"/>
              <a:t>Access to growing market</a:t>
            </a:r>
          </a:p>
          <a:p>
            <a:r>
              <a:rPr lang="en-US" dirty="0"/>
              <a:t>Recruitment opportunities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248E87-2049-C937-489A-A311CEB62941}"/>
              </a:ext>
            </a:extLst>
          </p:cNvPr>
          <p:cNvSpPr txBox="1"/>
          <p:nvPr/>
        </p:nvSpPr>
        <p:spPr>
          <a:xfrm>
            <a:off x="838200" y="1641066"/>
            <a:ext cx="1051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Sponsoring Ujamaa offers a unique opportunity to connect with a valuable and engaged audience, demonstrate a commitment to diversity and inclusion, and achieve significant marketing and business objectives. 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748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0386A1-4324-F711-C847-AC4B93CA1D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D916C-D09B-3A8A-7D67-65563DC18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Contact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6C94F-1B84-84D1-5E24-7B4C9A1FF8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We invite you to join us in making Ujamaa a resounding success. For more information about sponsorship opportunities, please contact:</a:t>
            </a:r>
          </a:p>
          <a:p>
            <a:pPr marL="0" marR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sz="2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Ujamma</a:t>
            </a:r>
          </a:p>
          <a:p>
            <a:pPr marL="0" marR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info@umajaachicago.com</a:t>
            </a:r>
          </a:p>
          <a:p>
            <a:pPr marL="0" marR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773-504-5127</a:t>
            </a:r>
          </a:p>
          <a:p>
            <a:pPr>
              <a:buNone/>
            </a:pPr>
            <a:r>
              <a:rPr lang="en-US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www.umajaachicago.com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52799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DBA1D-30B1-715B-EF41-013B18A70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639329-9C05-A385-1452-3D408147FE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Ujamaa is a dynamic event designed to celebrate, support, and elevate Black businesses, entrepreneurs, and artisans. </a:t>
            </a:r>
          </a:p>
          <a:p>
            <a:r>
              <a:rPr lang="en-US" sz="24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</a:t>
            </a: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aking place on Juneteenth 2026, this expo and conference will serve as a powerful platform for networking, growth, and economic empowerment within the Black community. </a:t>
            </a:r>
          </a:p>
          <a:p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Inspired by the Kwanzaa principle of Ujamaa (cooperative economics), this event will feature a vibrant expo, an engaging conference, a curated maker's mart, delicious food from Black-owned vendors, and an online job board. We invite you to partner with us and become a sponsor of this impactful event.</a:t>
            </a:r>
          </a:p>
          <a:p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16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653BB-6495-1FF7-7E4B-F119FFB5C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Event Details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6BEA18B-04DA-43B5-1566-A4CD7EF69E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0532452"/>
              </p:ext>
            </p:extLst>
          </p:nvPr>
        </p:nvGraphicFramePr>
        <p:xfrm>
          <a:off x="838200" y="1825625"/>
          <a:ext cx="10515600" cy="18542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737852">
                  <a:extLst>
                    <a:ext uri="{9D8B030D-6E8A-4147-A177-3AD203B41FA5}">
                      <a16:colId xmlns:a16="http://schemas.microsoft.com/office/drawing/2014/main" val="297576628"/>
                    </a:ext>
                  </a:extLst>
                </a:gridCol>
                <a:gridCol w="8777748">
                  <a:extLst>
                    <a:ext uri="{9D8B030D-6E8A-4147-A177-3AD203B41FA5}">
                      <a16:colId xmlns:a16="http://schemas.microsoft.com/office/drawing/2014/main" val="39122036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Event Title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Ujamma Chicago Black Business Expo and Conference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196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June 19, 2026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698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10:00 AM – 4:00 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794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City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Chicago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2080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TBA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936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1367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31C2A-E7E1-7BB4-F3BE-79295F55A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Our Audience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FF9E7-4EA8-63A0-1F5A-4A2B96159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Ujamaa will attract a diverse audience of 500+: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Black business owners and entrepreneurs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Community leaders and organizations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Consumers passionate about supporting Black businesses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Professionals seeking career opportunities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Investors and potential partners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68199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36587C-A9F7-065A-313F-6B1C84B653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6E8CE-71EA-8892-18FE-457A356BF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Why Sponsor Ujamma?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27D01C-B03F-BC75-34B3-D696D6A2E4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Demonstrate your commitment</a:t>
            </a:r>
            <a:r>
              <a:rPr lang="en-US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diversity, equity, and inclusion.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Support Black businesses</a:t>
            </a:r>
            <a:r>
              <a:rPr lang="en-US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entrepreneurs.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Reach a valuable and engaged audience.</a:t>
            </a:r>
            <a:endParaRPr lang="en-US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Increase brand visibility</a:t>
            </a:r>
            <a:r>
              <a:rPr lang="en-US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recognition.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Network with community leaders</a:t>
            </a:r>
            <a:r>
              <a:rPr lang="en-US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influencers.</a:t>
            </a: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Generate new business opportunities.</a:t>
            </a:r>
            <a:endParaRPr lang="en-US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Make a positive impact</a:t>
            </a:r>
            <a:r>
              <a:rPr lang="en-US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on the community.</a:t>
            </a:r>
          </a:p>
        </p:txBody>
      </p:sp>
    </p:spTree>
    <p:extLst>
      <p:ext uri="{BB962C8B-B14F-4D97-AF65-F5344CB8AC3E}">
        <p14:creationId xmlns:p14="http://schemas.microsoft.com/office/powerpoint/2010/main" val="1243860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ED8DFD-BE82-202B-CD42-891FDBDC42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46380-DCEA-EE4E-5556-81A0CB0FC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Sponsorship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650BDB-7B93-5458-27D4-E8BE759729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sz="32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We offer a range of sponsorship opportunities designed to provide maximum visibility and engagement for your brand. All sponsorships can be customized to meet your specific marketing objectives. </a:t>
            </a:r>
          </a:p>
        </p:txBody>
      </p:sp>
    </p:spTree>
    <p:extLst>
      <p:ext uri="{BB962C8B-B14F-4D97-AF65-F5344CB8AC3E}">
        <p14:creationId xmlns:p14="http://schemas.microsoft.com/office/powerpoint/2010/main" val="2586257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912D7-6BF0-D260-535B-DA0643FB5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Title Sponsor </a:t>
            </a:r>
            <a:r>
              <a:rPr lang="en-US" sz="2800" b="1" dirty="0"/>
              <a:t>(Platinum Level)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5149B-9E85-30AC-5498-BD57322969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Exclusive Recognition: </a:t>
            </a:r>
            <a:r>
              <a:rPr lang="en-US" sz="2400" dirty="0"/>
              <a:t>Your company will be recognized as the premier sponsor in all event marketing materials, including:</a:t>
            </a:r>
          </a:p>
          <a:p>
            <a:pPr marL="457200" lvl="1" indent="0">
              <a:buNone/>
            </a:pPr>
            <a:r>
              <a:rPr lang="en-US" sz="2000" dirty="0"/>
              <a:t>O Event name (e.g., "[Your Company Name] Presents Ujamaa")</a:t>
            </a:r>
          </a:p>
          <a:p>
            <a:pPr marL="457200" lvl="1" indent="0">
              <a:buNone/>
            </a:pPr>
            <a:r>
              <a:rPr lang="en-US" sz="2000" dirty="0"/>
              <a:t>O Logo prominently displayed on the event website, all printed materials, and event signage</a:t>
            </a:r>
          </a:p>
          <a:p>
            <a:pPr marL="457200" lvl="1" indent="0">
              <a:buNone/>
            </a:pPr>
            <a:r>
              <a:rPr lang="en-US" sz="2000" dirty="0"/>
              <a:t>O Dedicated social media posts and promotions</a:t>
            </a:r>
          </a:p>
          <a:p>
            <a:pPr marL="457200" lvl="1" indent="0">
              <a:buNone/>
            </a:pPr>
            <a:r>
              <a:rPr lang="en-US" sz="2000" dirty="0"/>
              <a:t>O Press releases and media outreach</a:t>
            </a:r>
          </a:p>
          <a:p>
            <a:pPr marL="0" indent="0">
              <a:buNone/>
            </a:pPr>
            <a:r>
              <a:rPr lang="en-US" sz="2400" b="1" dirty="0"/>
              <a:t>•Speaking Opportunity: </a:t>
            </a:r>
            <a:r>
              <a:rPr lang="en-US" sz="2400" dirty="0"/>
              <a:t>Opportunity to provide opening or closing remarks at the conference.</a:t>
            </a:r>
          </a:p>
          <a:p>
            <a:pPr marL="0" indent="0">
              <a:buNone/>
            </a:pPr>
            <a:r>
              <a:rPr lang="en-US" sz="2400" b="1" dirty="0"/>
              <a:t>•Exhibitor Booth: </a:t>
            </a:r>
            <a:r>
              <a:rPr lang="en-US" sz="2400" dirty="0"/>
              <a:t>Premium booth space in a high-traffic area of the expo.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837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C87BA9D-D009-5354-1124-5EE739F18B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D37FF-9F7D-E69C-BE1B-3B697B259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Title Sponsor </a:t>
            </a:r>
            <a:r>
              <a:rPr lang="en-US" sz="3600" b="1" dirty="0"/>
              <a:t>(</a:t>
            </a:r>
            <a:r>
              <a:rPr lang="en-US" sz="2800" b="1" dirty="0"/>
              <a:t>continued</a:t>
            </a:r>
            <a:r>
              <a:rPr lang="en-US" sz="3600" b="1" dirty="0"/>
              <a:t>)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C9C8F2-AA2E-BECE-32D0-69ADFC32D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Branding: </a:t>
            </a:r>
            <a:r>
              <a:rPr lang="en-US" dirty="0"/>
              <a:t>Prominent logo placement on event banners, stage backdrop, and attendee materials.</a:t>
            </a:r>
          </a:p>
          <a:p>
            <a:r>
              <a:rPr lang="en-US" b="1" dirty="0"/>
              <a:t>Marketing Materials: </a:t>
            </a:r>
            <a:r>
              <a:rPr lang="en-US" dirty="0"/>
              <a:t>Opportunity to include promotional materials in attendee bags.</a:t>
            </a:r>
          </a:p>
          <a:p>
            <a:r>
              <a:rPr lang="en-US" b="1" dirty="0"/>
              <a:t>Website Recognition: </a:t>
            </a:r>
            <a:r>
              <a:rPr lang="en-US" dirty="0"/>
              <a:t>Dedicated page on the event website with company description, logo, and link.</a:t>
            </a:r>
          </a:p>
          <a:p>
            <a:r>
              <a:rPr lang="en-US" b="1" dirty="0"/>
              <a:t>Post-Event Recognition: </a:t>
            </a:r>
            <a:r>
              <a:rPr lang="en-US" dirty="0"/>
              <a:t>Recognition in post-event communications and reports</a:t>
            </a:r>
          </a:p>
        </p:txBody>
      </p:sp>
    </p:spTree>
    <p:extLst>
      <p:ext uri="{BB962C8B-B14F-4D97-AF65-F5344CB8AC3E}">
        <p14:creationId xmlns:p14="http://schemas.microsoft.com/office/powerpoint/2010/main" val="1396525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2000" r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B92E13-792D-D4AD-B5DB-83E4F699DD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093B2-5E31-ED87-0F62-6EA97ADDB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Venue Sponsor </a:t>
            </a:r>
            <a:r>
              <a:rPr lang="en-US" sz="2800" b="1" dirty="0"/>
              <a:t>(Platinum Level)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8F94E8-62E4-8517-D0AF-12F56491C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/>
              <a:t>Prominent Signage: </a:t>
            </a:r>
            <a:r>
              <a:rPr lang="en-US" dirty="0"/>
              <a:t>Your company logo will be displayed prominently at the event venue entrance, stage, and other key areas.</a:t>
            </a:r>
          </a:p>
          <a:p>
            <a:pPr marL="0" indent="0">
              <a:buNone/>
            </a:pPr>
            <a:r>
              <a:rPr lang="en-US" b="1" dirty="0"/>
              <a:t>Verbal Recognition: </a:t>
            </a:r>
            <a:r>
              <a:rPr lang="en-US" dirty="0"/>
              <a:t>Recognition as the Venue Sponsor during opening remarks and other appropriate times.</a:t>
            </a:r>
          </a:p>
          <a:p>
            <a:pPr marL="0" indent="0">
              <a:buNone/>
            </a:pPr>
            <a:r>
              <a:rPr lang="en-US" b="1" dirty="0"/>
              <a:t>Exhibitor Booth: </a:t>
            </a:r>
            <a:r>
              <a:rPr lang="en-US" dirty="0"/>
              <a:t>Priority booth space in the expo area.</a:t>
            </a:r>
          </a:p>
          <a:p>
            <a:pPr marL="0" indent="0">
              <a:buNone/>
            </a:pPr>
            <a:r>
              <a:rPr lang="en-US" b="1" dirty="0"/>
              <a:t>Branding: </a:t>
            </a:r>
            <a:r>
              <a:rPr lang="en-US" dirty="0"/>
              <a:t>Logo placement on event signage and marketing materials.</a:t>
            </a:r>
          </a:p>
          <a:p>
            <a:pPr marL="0" indent="0">
              <a:buNone/>
            </a:pPr>
            <a:r>
              <a:rPr lang="en-US" b="1" dirty="0"/>
              <a:t>Website Recognition: </a:t>
            </a:r>
            <a:r>
              <a:rPr lang="en-US" dirty="0"/>
              <a:t>Logo and link on event website</a:t>
            </a:r>
          </a:p>
          <a:p>
            <a:pPr marL="0" indent="0">
              <a:buNone/>
            </a:pPr>
            <a:r>
              <a:rPr lang="en-US" b="1" dirty="0"/>
              <a:t>Marketing Materials: </a:t>
            </a:r>
            <a:r>
              <a:rPr lang="en-US" dirty="0"/>
              <a:t>Opportunity to include promotional materials in attendee bags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961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1057</Words>
  <Application>Microsoft Office PowerPoint</Application>
  <PresentationFormat>Widescreen</PresentationFormat>
  <Paragraphs>150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Aptos</vt:lpstr>
      <vt:lpstr>Aptos Display</vt:lpstr>
      <vt:lpstr>Arial</vt:lpstr>
      <vt:lpstr>Symbol</vt:lpstr>
      <vt:lpstr>Office Theme</vt:lpstr>
      <vt:lpstr>PowerPoint Presentation</vt:lpstr>
      <vt:lpstr>Introduction</vt:lpstr>
      <vt:lpstr>Event Details</vt:lpstr>
      <vt:lpstr>Our Audience</vt:lpstr>
      <vt:lpstr>Why Sponsor Ujamma?</vt:lpstr>
      <vt:lpstr>Sponsorship Opportunities</vt:lpstr>
      <vt:lpstr>Title Sponsor (Platinum Level)</vt:lpstr>
      <vt:lpstr>Title Sponsor (continued)</vt:lpstr>
      <vt:lpstr>Venue Sponsor (Platinum Level)</vt:lpstr>
      <vt:lpstr>Expo Sponsor (Platinum Level)</vt:lpstr>
      <vt:lpstr>Session Sponsor (Gold Level)</vt:lpstr>
      <vt:lpstr>Maker’s Mart Sponsor (Silver Level)</vt:lpstr>
      <vt:lpstr>Food Truck Sponsor (Silver Level)</vt:lpstr>
      <vt:lpstr>Job Board Sponsor (Silver Level)</vt:lpstr>
      <vt:lpstr>PowerPoint Presentation</vt:lpstr>
      <vt:lpstr>Additional Sponsorship Opportunities</vt:lpstr>
      <vt:lpstr>Return on Investment (ROI) for Sponsors</vt:lpstr>
      <vt:lpstr>Contact 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Dominic Liddell</dc:creator>
  <cp:lastModifiedBy>Dominic Liddell</cp:lastModifiedBy>
  <cp:revision>1</cp:revision>
  <dcterms:created xsi:type="dcterms:W3CDTF">2025-04-23T20:45:10Z</dcterms:created>
  <dcterms:modified xsi:type="dcterms:W3CDTF">2025-04-23T22:08:58Z</dcterms:modified>
</cp:coreProperties>
</file>